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238" r:id="rId3"/>
    <p:sldId id="1243" r:id="rId4"/>
    <p:sldId id="1244" r:id="rId5"/>
    <p:sldId id="1245" r:id="rId6"/>
    <p:sldId id="1260" r:id="rId7"/>
    <p:sldId id="1261" r:id="rId8"/>
    <p:sldId id="1262" r:id="rId9"/>
    <p:sldId id="1263" r:id="rId10"/>
    <p:sldId id="1264" r:id="rId11"/>
    <p:sldId id="1265" r:id="rId12"/>
    <p:sldId id="1246" r:id="rId13"/>
    <p:sldId id="1240" r:id="rId14"/>
    <p:sldId id="1241" r:id="rId15"/>
    <p:sldId id="1247" r:id="rId16"/>
    <p:sldId id="1249" r:id="rId17"/>
    <p:sldId id="1254" r:id="rId18"/>
    <p:sldId id="1250" r:id="rId19"/>
    <p:sldId id="1270" r:id="rId20"/>
    <p:sldId id="1252" r:id="rId21"/>
    <p:sldId id="1266" r:id="rId22"/>
    <p:sldId id="1272" r:id="rId23"/>
    <p:sldId id="1267" r:id="rId24"/>
    <p:sldId id="1268" r:id="rId25"/>
    <p:sldId id="1269" r:id="rId26"/>
    <p:sldId id="1273" r:id="rId27"/>
    <p:sldId id="1277" r:id="rId28"/>
    <p:sldId id="1274"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抛体运动</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实验</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：探究平抛运动的特点</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）实验器材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小钢球、斜槽轨道、木板及竖直固定的支架、坐标纸、图钉、铅垂线、铅笔、三角板、刻度尺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安装调节：将带有斜槽轨道的木板固定在实验桌上，使斜槽轨道末端伸出桌面外，且轨道末端切线水平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建坐标系：用图钉将坐标纸固定于竖直木板的左上角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把木板调到竖直位置，使板面与小钢球的运动轨迹所在平面平行且靠近，把小钢球放在槽口处，用铅笔记下小钢球在槽口（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轨道末端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）时球心在木板上的投影点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即为坐标原点，用铅垂线画出过坐标原点的竖直线作为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轴，画出过坐标原点水平向右的横线为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0598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08824"/>
            <a:ext cx="11485848" cy="3416320"/>
          </a:xfrm>
        </p:spPr>
        <p:txBody>
          <a:bodyPr/>
          <a:lstStyle/>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确定球的位置：使小钢球从斜槽上某一位置由静止滚下，小钢球从轨道末端抛出，先用眼睛粗略确定做平抛运动的小钢球在某一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值处的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值，然后让小钢球从同一位置由静止滚下，在粗略确定的位置附近用铅笔较准确地描出小钢球通过的位置，并在坐标纸上记下该点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用同样的方法确定小钢球运动轨迹上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个点的位置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描点得轨迹：取下坐标纸，将坐标纸上记下的一系列点用平滑曲线连起来，即可得到小钢球做平抛运动时的轨迹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6135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4524315"/>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操作及注意事项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实验操作要</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四定</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）定小球：为减小小球受到的空气阻力，应选取密度大、体积小的金属球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）定斜槽：为保证小球做平抛运动，斜槽末端应保持水平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）定高度：每次应从同一位置无初速度释放小球，以使小球每一次抛出后轨迹相同，使每次描出的点在同一条轨迹上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）定原点：坐标原点不是槽口末端点，应是小球在槽口时，球心在白纸上的水平投影点</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770906"/>
            <a:ext cx="936104" cy="328761"/>
          </a:xfrm>
          <a:prstGeom prst="rect">
            <a:avLst/>
          </a:prstGeom>
        </p:spPr>
      </p:pic>
    </p:spTree>
    <p:extLst>
      <p:ext uri="{BB962C8B-B14F-4D97-AF65-F5344CB8AC3E}">
        <p14:creationId xmlns:p14="http://schemas.microsoft.com/office/powerpoint/2010/main" val="204055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5288"/>
            <a:ext cx="11485848" cy="576248"/>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实验注意事项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62304718"/>
              </p:ext>
            </p:extLst>
          </p:nvPr>
        </p:nvGraphicFramePr>
        <p:xfrm>
          <a:off x="360855" y="1981944"/>
          <a:ext cx="11468704" cy="2743200"/>
        </p:xfrm>
        <a:graphic>
          <a:graphicData uri="http://schemas.openxmlformats.org/drawingml/2006/table">
            <a:tbl>
              <a:tblPr firstRow="1" firstCol="1" bandRow="1"/>
              <a:tblGrid>
                <a:gridCol w="3619523">
                  <a:extLst>
                    <a:ext uri="{9D8B030D-6E8A-4147-A177-3AD203B41FA5}">
                      <a16:colId xmlns:a16="http://schemas.microsoft.com/office/drawing/2014/main" val="279652740"/>
                    </a:ext>
                  </a:extLst>
                </a:gridCol>
                <a:gridCol w="7849181">
                  <a:extLst>
                    <a:ext uri="{9D8B030D-6E8A-4147-A177-3AD203B41FA5}">
                      <a16:colId xmlns:a16="http://schemas.microsoft.com/office/drawing/2014/main" val="1842046481"/>
                    </a:ext>
                  </a:extLst>
                </a:gridCol>
              </a:tblGrid>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注意事项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856930257"/>
                  </a:ext>
                </a:extLst>
              </a:tr>
              <a:tr h="0">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调整斜槽末端的切线水平减小记录小球通过位置时的系统误差让小球从同一位置由静止释放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保证小球抛出时的初速度方向是水平方向木板必须处于竖直平面内保证小球每次平抛的初速度相同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做平抛运动的轨迹相同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05963595"/>
                  </a:ext>
                </a:extLst>
              </a:tr>
            </a:tbl>
          </a:graphicData>
        </a:graphic>
      </p:graphicFrame>
    </p:spTree>
    <p:extLst>
      <p:ext uri="{BB962C8B-B14F-4D97-AF65-F5344CB8AC3E}">
        <p14:creationId xmlns:p14="http://schemas.microsoft.com/office/powerpoint/2010/main" val="3811635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792338861"/>
              </p:ext>
            </p:extLst>
          </p:nvPr>
        </p:nvGraphicFramePr>
        <p:xfrm>
          <a:off x="334567" y="1124744"/>
          <a:ext cx="11521280" cy="4571718"/>
        </p:xfrm>
        <a:graphic>
          <a:graphicData uri="http://schemas.openxmlformats.org/drawingml/2006/table">
            <a:tbl>
              <a:tblPr firstRow="1" firstCol="1" bandRow="1"/>
              <a:tblGrid>
                <a:gridCol w="5040559">
                  <a:extLst>
                    <a:ext uri="{9D8B030D-6E8A-4147-A177-3AD203B41FA5}">
                      <a16:colId xmlns:a16="http://schemas.microsoft.com/office/drawing/2014/main" val="2369345534"/>
                    </a:ext>
                  </a:extLst>
                </a:gridCol>
                <a:gridCol w="6480721">
                  <a:extLst>
                    <a:ext uri="{9D8B030D-6E8A-4147-A177-3AD203B41FA5}">
                      <a16:colId xmlns:a16="http://schemas.microsoft.com/office/drawing/2014/main" val="29016952"/>
                    </a:ext>
                  </a:extLst>
                </a:gridCol>
              </a:tblGrid>
              <a:tr h="502885">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注意事项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59380476"/>
                  </a:ext>
                </a:extLst>
              </a:tr>
              <a:tr h="2514424">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小球开始滚下的位置高度要适中研究小球的平抛运动时应把小球看作一个质量集中在球心的质点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尽量使小球做平抛运动的轨迹由坐标纸的左上角一直到达右下角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减小测量误差坐标原点不是槽口的端点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应是小球出槽口时球心在坐标纸上的投影点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52264970"/>
                  </a:ext>
                </a:extLst>
              </a:tr>
              <a:tr h="1508654">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在轨迹上选取离坐标原点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点较远的一些点来计算初速度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选取远离</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点的点读数可减小读数时的误差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09229464"/>
                  </a:ext>
                </a:extLst>
              </a:tr>
            </a:tbl>
          </a:graphicData>
        </a:graphic>
      </p:graphicFrame>
    </p:spTree>
    <p:extLst>
      <p:ext uri="{BB962C8B-B14F-4D97-AF65-F5344CB8AC3E}">
        <p14:creationId xmlns:p14="http://schemas.microsoft.com/office/powerpoint/2010/main" val="368113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6776"/>
            <a:ext cx="11485848" cy="3416320"/>
          </a:xfrm>
        </p:spPr>
        <p:txBody>
          <a:bodyPr/>
          <a:lstStyle/>
          <a:p>
            <a:pPr algn="dist"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用如图所示的装置做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探究平抛运动的特点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实验时，下列操作正确的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用铅垂线确定</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目测判断斜槽末端切线是否水平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用铅垂线判断斜槽末端切线是否水平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每次从轨道上不同位置释放</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438;FounderCES"/>
          <p:cNvPicPr/>
          <p:nvPr/>
        </p:nvPicPr>
        <p:blipFill>
          <a:blip r:embed="rId2"/>
          <a:stretch>
            <a:fillRect/>
          </a:stretch>
        </p:blipFill>
        <p:spPr>
          <a:xfrm>
            <a:off x="360854" y="1006373"/>
            <a:ext cx="1105535" cy="356235"/>
          </a:xfrm>
          <a:prstGeom prst="rect">
            <a:avLst/>
          </a:prstGeom>
        </p:spPr>
      </p:pic>
      <p:pic>
        <p:nvPicPr>
          <p:cNvPr id="4" name="xy786.jpg" descr="id:2147489864;FounderCES"/>
          <p:cNvPicPr/>
          <p:nvPr/>
        </p:nvPicPr>
        <p:blipFill>
          <a:blip r:embed="rId3"/>
          <a:stretch>
            <a:fillRect/>
          </a:stretch>
        </p:blipFill>
        <p:spPr>
          <a:xfrm>
            <a:off x="7751390" y="1835011"/>
            <a:ext cx="2232660" cy="2458085"/>
          </a:xfrm>
          <a:prstGeom prst="rect">
            <a:avLst/>
          </a:prstGeom>
        </p:spPr>
      </p:pic>
      <p:sp>
        <p:nvSpPr>
          <p:cNvPr id="7" name="矩形 6"/>
          <p:cNvSpPr/>
          <p:nvPr/>
        </p:nvSpPr>
        <p:spPr>
          <a:xfrm>
            <a:off x="10991750" y="1421619"/>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A</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4793"/>
            <a:ext cx="11485848" cy="2792239"/>
          </a:xfrm>
        </p:spPr>
        <p:txBody>
          <a:bodyPr/>
          <a:lstStyle/>
          <a:p>
            <a:pPr hangingPunct="0">
              <a:spcAft>
                <a:spcPts val="0"/>
              </a:spcAft>
              <a:tabLst>
                <a:tab pos="5671185" algn="l"/>
              </a:tabLst>
            </a:pPr>
            <a:r>
              <a:rPr lang="zh-CN"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确定</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轴时要用铅垂线</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以减小实验误差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当斜槽末端切线没有调整水平时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小球脱离槽口后并非做平抛运动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会造成较大误差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检查斜槽末端的切线是否水平</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可将小球无初速度地置于槽口看其是否静止</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为确保小球每次抛出时有相同的水平初速度</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减小实验误差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所以要求每次从同一位置无初速度释放小球</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048281"/>
            <a:ext cx="792088" cy="282256"/>
          </a:xfrm>
          <a:prstGeom prst="rect">
            <a:avLst/>
          </a:prstGeom>
        </p:spPr>
      </p:pic>
      <p:pic>
        <p:nvPicPr>
          <p:cNvPr id="4" name="xy786.jpg" descr="id:2147489864;FounderCES"/>
          <p:cNvPicPr/>
          <p:nvPr/>
        </p:nvPicPr>
        <p:blipFill>
          <a:blip r:embed="rId3"/>
          <a:stretch>
            <a:fillRect/>
          </a:stretch>
        </p:blipFill>
        <p:spPr>
          <a:xfrm>
            <a:off x="4871070" y="3861048"/>
            <a:ext cx="2232660" cy="2458085"/>
          </a:xfrm>
          <a:prstGeom prst="rect">
            <a:avLst/>
          </a:prstGeom>
        </p:spPr>
      </p:pic>
    </p:spTree>
    <p:extLst>
      <p:ext uri="{BB962C8B-B14F-4D97-AF65-F5344CB8AC3E}">
        <p14:creationId xmlns:p14="http://schemas.microsoft.com/office/powerpoint/2010/main" val="152955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8687494" y="2025052"/>
            <a:ext cx="1080120" cy="360040"/>
          </a:xfrm>
          <a:prstGeom prst="rect">
            <a:avLst/>
          </a:prstGeom>
        </p:spPr>
      </p:pic>
      <p:pic>
        <p:nvPicPr>
          <p:cNvPr id="4" name="图片 3"/>
          <p:cNvPicPr>
            <a:picLocks noChangeAspect="1"/>
          </p:cNvPicPr>
          <p:nvPr/>
        </p:nvPicPr>
        <p:blipFill>
          <a:blip r:embed="rId2"/>
          <a:stretch>
            <a:fillRect/>
          </a:stretch>
        </p:blipFill>
        <p:spPr>
          <a:xfrm>
            <a:off x="4222998" y="4005064"/>
            <a:ext cx="1296144" cy="36004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879734"/>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数据的分析与处理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平抛运动是水平方向的匀速运动和竖直方向的自由落体运动的合运动，处理数据要利用分解思想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平抛运动在水平方向上做匀速直线运动有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，在竖直方向上做自由落体运动，常用到以下公式：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求出各点在竖直方向上的瞬时速度；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）利用逐差法求加速度，</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是两个连续相等的时间间隔内的位移差；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）做自由落体运动的物体，在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内的位移之比为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879734"/>
              </a:xfrm>
              <a:blipFill>
                <a:blip r:embed="rId3"/>
                <a:stretch>
                  <a:fillRect l="-796" r="-849" b="-499"/>
                </a:stretch>
              </a:blipFill>
            </p:spPr>
            <p:txBody>
              <a:bodyPr/>
              <a:lstStyle/>
              <a:p>
                <a:r>
                  <a:rPr lang="zh-CN" altLang="en-US">
                    <a:noFill/>
                  </a:rPr>
                  <a:t> </a:t>
                </a:r>
              </a:p>
            </p:txBody>
          </p:sp>
        </mc:Fallback>
      </mc:AlternateContent>
      <p:pic>
        <p:nvPicPr>
          <p:cNvPr id="3" name="要点2.eps" descr="id:2147489474;FounderCES"/>
          <p:cNvPicPr/>
          <p:nvPr/>
        </p:nvPicPr>
        <p:blipFill>
          <a:blip r:embed="rId4"/>
          <a:stretch>
            <a:fillRect/>
          </a:stretch>
        </p:blipFill>
        <p:spPr>
          <a:xfrm>
            <a:off x="478582" y="925268"/>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如图甲所示是研究平抛运动的实验装置，小球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在斜槽末端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时与小球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离地面的高度均为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，两小球完全相同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实验时，当小球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从斜槽末端飞出与挡片相碰时，立即断开电路使电磁铁释放小球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，发现两小球同时落地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的大小，重复实验，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仍同时落地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）下列关于实验条件的说法，正确的是</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斜槽轨道必须光滑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斜槽末端必须水平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可以从斜槽上不同的位置无初速度释放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每次必须从斜槽上相同的位置无初速度</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892;FounderCES"/>
          <p:cNvPicPr/>
          <p:nvPr/>
        </p:nvPicPr>
        <p:blipFill>
          <a:blip r:embed="rId2"/>
          <a:stretch>
            <a:fillRect/>
          </a:stretch>
        </p:blipFill>
        <p:spPr>
          <a:xfrm>
            <a:off x="406574" y="905360"/>
            <a:ext cx="1018652" cy="327849"/>
          </a:xfrm>
          <a:prstGeom prst="rect">
            <a:avLst/>
          </a:prstGeom>
        </p:spPr>
      </p:pic>
      <p:pic>
        <p:nvPicPr>
          <p:cNvPr id="4" name="图片 3"/>
          <p:cNvPicPr>
            <a:picLocks noChangeAspect="1"/>
          </p:cNvPicPr>
          <p:nvPr/>
        </p:nvPicPr>
        <p:blipFill>
          <a:blip r:embed="rId3"/>
          <a:stretch>
            <a:fillRect/>
          </a:stretch>
        </p:blipFill>
        <p:spPr>
          <a:xfrm>
            <a:off x="8399462" y="2924944"/>
            <a:ext cx="3041526" cy="2574625"/>
          </a:xfrm>
          <a:prstGeom prst="rect">
            <a:avLst/>
          </a:prstGeom>
        </p:spPr>
      </p:pic>
      <p:sp>
        <p:nvSpPr>
          <p:cNvPr id="7" name="矩形 6"/>
          <p:cNvSpPr/>
          <p:nvPr/>
        </p:nvSpPr>
        <p:spPr>
          <a:xfrm>
            <a:off x="6383238" y="3054443"/>
            <a:ext cx="612668" cy="461665"/>
          </a:xfrm>
          <a:prstGeom prst="rect">
            <a:avLst/>
          </a:prstGeom>
        </p:spPr>
        <p:txBody>
          <a:bodyPr wrap="none">
            <a:spAutoFit/>
          </a:bodyPr>
          <a:lstStyle/>
          <a:p>
            <a:r>
              <a:rPr lang="en-US" altLang="zh-CN" sz="2400" dirty="0"/>
              <a:t>BC</a:t>
            </a:r>
            <a:endParaRPr lang="zh-CN" altLang="en-US" dirty="0"/>
          </a:p>
        </p:txBody>
      </p:sp>
    </p:spTree>
    <p:extLst>
      <p:ext uri="{BB962C8B-B14F-4D97-AF65-F5344CB8AC3E}">
        <p14:creationId xmlns:p14="http://schemas.microsoft.com/office/powerpoint/2010/main" val="26107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2308324"/>
          </a:xfrm>
        </p:spPr>
        <p:txBody>
          <a:bodyPr/>
          <a:lstStyle/>
          <a:p>
            <a:pPr hangingPunct="0">
              <a:spcAft>
                <a:spcPts val="0"/>
              </a:spcAft>
              <a:tabLst>
                <a:tab pos="5671185" algn="l"/>
              </a:tabLs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斜</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槽轨道光滑与否对实验没有影响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为了保证小球</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离开斜槽末端时的初速度方向是水平的</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故斜槽末端必须水平</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图甲实验装置只能研究做平抛运动的小球</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竖直方向的分运动</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故不需要小球</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每次做平抛运动的水平初速度相同</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所以小球</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可以从斜槽上不同位置释放</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345427"/>
            <a:ext cx="792088" cy="282256"/>
          </a:xfrm>
          <a:prstGeom prst="rect">
            <a:avLst/>
          </a:prstGeom>
        </p:spPr>
      </p:pic>
      <p:pic>
        <p:nvPicPr>
          <p:cNvPr id="5" name="图片 4"/>
          <p:cNvPicPr>
            <a:picLocks noChangeAspect="1"/>
          </p:cNvPicPr>
          <p:nvPr/>
        </p:nvPicPr>
        <p:blipFill>
          <a:blip r:embed="rId3"/>
          <a:stretch>
            <a:fillRect/>
          </a:stretch>
        </p:blipFill>
        <p:spPr>
          <a:xfrm>
            <a:off x="4439022" y="3303568"/>
            <a:ext cx="3041526" cy="2574625"/>
          </a:xfrm>
          <a:prstGeom prst="rect">
            <a:avLst/>
          </a:prstGeom>
        </p:spPr>
      </p:pic>
    </p:spTree>
    <p:extLst>
      <p:ext uri="{BB962C8B-B14F-4D97-AF65-F5344CB8AC3E}">
        <p14:creationId xmlns:p14="http://schemas.microsoft.com/office/powerpoint/2010/main" val="1785260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4524315"/>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抛体运动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和平抛运动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抛体运动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以一定的速度将物体抛出，在空气阻力可以忽略的情况下，物体只受重力作用的运动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平抛运动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初速度沿水平方向的抛体运动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平抛运动的特点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）初速度沿水平方向；（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）只受重力作用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388;FounderCES"/>
          <p:cNvPicPr/>
          <p:nvPr/>
        </p:nvPicPr>
        <p:blipFill>
          <a:blip r:embed="rId2"/>
          <a:stretch>
            <a:fillRect/>
          </a:stretch>
        </p:blipFill>
        <p:spPr>
          <a:xfrm>
            <a:off x="2494806" y="801833"/>
            <a:ext cx="6834483" cy="590618"/>
          </a:xfrm>
          <a:prstGeom prst="rect">
            <a:avLst/>
          </a:prstGeom>
        </p:spPr>
      </p:pic>
      <p:pic>
        <p:nvPicPr>
          <p:cNvPr id="4" name="知识点1.eps" descr="id:2147489395;FounderCES"/>
          <p:cNvPicPr/>
          <p:nvPr/>
        </p:nvPicPr>
        <p:blipFill>
          <a:blip r:embed="rId3"/>
          <a:stretch>
            <a:fillRect/>
          </a:stretch>
        </p:blipFill>
        <p:spPr>
          <a:xfrm>
            <a:off x="360854" y="175742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2862322"/>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）该实验结果可表明</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两小球落地速度的大小相同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在水平方向上的分运动是匀速直线运动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在竖直方向上的分运动是匀速直线运动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在竖直方向上的分运动与小球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的运动相同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183438" y="1394024"/>
            <a:ext cx="3041526" cy="2574625"/>
          </a:xfrm>
          <a:prstGeom prst="rect">
            <a:avLst/>
          </a:prstGeom>
        </p:spPr>
      </p:pic>
      <p:sp>
        <p:nvSpPr>
          <p:cNvPr id="5" name="矩形 4"/>
          <p:cNvSpPr/>
          <p:nvPr/>
        </p:nvSpPr>
        <p:spPr>
          <a:xfrm>
            <a:off x="4053360" y="1219073"/>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D</a:t>
            </a:r>
            <a:endParaRPr lang="zh-CN" altLang="zh-CN" sz="1050" dirty="0">
              <a:solidFill>
                <a:srgbClr val="000000"/>
              </a:solidFill>
              <a:cs typeface="Times New Roman" panose="02020603050405020304" pitchFamily="18" charset="0"/>
            </a:endParaRPr>
          </a:p>
        </p:txBody>
      </p:sp>
      <p:sp>
        <p:nvSpPr>
          <p:cNvPr id="6" name="内容占位符 1"/>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该实验结果表明小球</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在竖直方向上的分运动与小球</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的运动相同</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即小球</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在竖直方向上的分运动为自由落体运动</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89445;FounderCES"/>
          <p:cNvPicPr/>
          <p:nvPr/>
        </p:nvPicPr>
        <p:blipFill>
          <a:blip r:embed="rId3"/>
          <a:stretch>
            <a:fillRect/>
          </a:stretch>
        </p:blipFill>
        <p:spPr>
          <a:xfrm>
            <a:off x="478583" y="4216633"/>
            <a:ext cx="792088" cy="282256"/>
          </a:xfrm>
          <a:prstGeom prst="rect">
            <a:avLst/>
          </a:prstGeom>
        </p:spPr>
      </p:pic>
    </p:spTree>
    <p:extLst>
      <p:ext uri="{BB962C8B-B14F-4D97-AF65-F5344CB8AC3E}">
        <p14:creationId xmlns:p14="http://schemas.microsoft.com/office/powerpoint/2010/main" val="303022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）若用一张印有小方格（</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小方格的边长为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）的纸记录小球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的轨迹，小球从同一位置释放后的平抛运动中有几个位置如图乙中的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点时速度的大小为</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点为坐标原点，水平向右为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轴，竖直向下为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轴，则小球抛出点的坐标为</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为单位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439022" y="3140968"/>
            <a:ext cx="2820386" cy="2664296"/>
          </a:xfrm>
          <a:prstGeom prst="rect">
            <a:avLst/>
          </a:prstGeom>
        </p:spPr>
      </p:pic>
      <p:sp>
        <p:nvSpPr>
          <p:cNvPr id="5" name="矩形 4"/>
          <p:cNvSpPr/>
          <p:nvPr/>
        </p:nvSpPr>
        <p:spPr>
          <a:xfrm>
            <a:off x="7103318" y="1928342"/>
            <a:ext cx="569387" cy="461665"/>
          </a:xfrm>
          <a:prstGeom prst="rect">
            <a:avLst/>
          </a:prstGeom>
        </p:spPr>
        <p:txBody>
          <a:bodyPr wrap="none">
            <a:spAutoFit/>
          </a:bodyPr>
          <a:lstStyle/>
          <a:p>
            <a:r>
              <a:rPr lang="en-US" altLang="zh-CN" sz="2400" dirty="0"/>
              <a:t>2.5</a:t>
            </a:r>
            <a:endParaRPr lang="zh-CN" altLang="en-US" dirty="0"/>
          </a:p>
        </p:txBody>
      </p:sp>
      <p:sp>
        <p:nvSpPr>
          <p:cNvPr id="9" name="矩形 8"/>
          <p:cNvSpPr/>
          <p:nvPr/>
        </p:nvSpPr>
        <p:spPr>
          <a:xfrm>
            <a:off x="8111430" y="2353795"/>
            <a:ext cx="2949846" cy="646331"/>
          </a:xfrm>
          <a:prstGeom prst="rect">
            <a:avLst/>
          </a:prstGeom>
        </p:spPr>
        <p:txBody>
          <a:bodyPr wrap="none">
            <a:spAutoFit/>
          </a:bodyPr>
          <a:lstStyle/>
          <a:p>
            <a:pPr algn="just">
              <a:lnSpc>
                <a:spcPct val="150000"/>
              </a:lnSpc>
              <a:spcAft>
                <a:spcPts val="0"/>
              </a:spcAft>
              <a:tabLst>
                <a:tab pos="5671185" algn="l"/>
              </a:tabLst>
            </a:pPr>
            <a:r>
              <a:rPr lang="zh-CN" altLang="zh-CN" sz="2400" dirty="0">
                <a:cs typeface="Times New Roman" panose="02020603050405020304" pitchFamily="18" charset="0"/>
              </a:rPr>
              <a:t>（</a:t>
            </a:r>
            <a:r>
              <a:rPr lang="en-US" altLang="zh-CN" sz="2400" dirty="0">
                <a:cs typeface="Times New Roman" panose="02020603050405020304" pitchFamily="18" charset="0"/>
              </a:rPr>
              <a:t>-10cm</a:t>
            </a:r>
            <a:r>
              <a:rPr lang="zh-CN" altLang="zh-CN" sz="2400" dirty="0">
                <a:cs typeface="Times New Roman" panose="02020603050405020304" pitchFamily="18" charset="0"/>
              </a:rPr>
              <a:t>，</a:t>
            </a:r>
            <a:r>
              <a:rPr lang="en-US" altLang="zh-CN" sz="2400" dirty="0">
                <a:cs typeface="Times New Roman" panose="02020603050405020304" pitchFamily="18" charset="0"/>
              </a:rPr>
              <a:t>-1.25cm</a:t>
            </a:r>
            <a:r>
              <a:rPr lang="zh-CN" altLang="zh-CN" sz="2400"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0282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08689"/>
              </a:xfrm>
            </p:spPr>
            <p:txBody>
              <a:bodyPr/>
              <a:lstStyle/>
              <a:p>
                <a:pPr algn="dist" hangingPunct="0">
                  <a:lnSpc>
                    <a:spcPct val="130000"/>
                  </a:lnSpc>
                  <a:spcAft>
                    <a:spcPts val="0"/>
                  </a:spcAft>
                  <a:tabLst>
                    <a:tab pos="5671185" algn="l"/>
                  </a:tabLst>
                </a:pPr>
                <a:r>
                  <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在竖直方向上做自由落体运动</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在水平方向上做匀速直线运动</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在竖直方向上根据匀变速直线运动的推论可得</a:t>
                </a:r>
                <a:r>
                  <a:rPr lang="en-US" altLang="zh-CN" sz="20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0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𝒃𝒄</m:t>
                                </m:r>
                              </m:sub>
                            </m:s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𝒂𝒃</m:t>
                                </m:r>
                              </m:sub>
                            </m:sSub>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den>
                        </m:f>
                      </m:e>
                    </m:rad>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0.1s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所以小球</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在水平方向上的速度大小为</a:t>
                </a:r>
                <a:r>
                  <a:rPr lang="en-US" altLang="zh-CN" sz="20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经过</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点时竖直方向上的速度大小为</a:t>
                </a:r>
                <a:r>
                  <a:rPr lang="en-US" altLang="zh-CN" sz="20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𝒂𝒄</m:t>
                            </m:r>
                          </m:sub>
                        </m:sSub>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所以小球</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经过</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点时的速度大小为</a:t>
                </a:r>
                <a:r>
                  <a:rPr lang="en-US" altLang="zh-CN" sz="20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𝒃𝒚</m:t>
                            </m:r>
                          </m:sub>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2.5m/s</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点的时间为</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𝒃𝒚</m:t>
                            </m:r>
                          </m:sub>
                        </m:sSub>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0.15s</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所以小球</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运动到</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竖直方向上的位移为</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sz="2000"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25cm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水平方向上的位移为</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30cm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若以</a:t>
                </a:r>
                <a:r>
                  <a:rPr lang="en-US" altLang="zh-CN" sz="20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点为坐标原点</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则小球抛出点的坐标</a:t>
                </a:r>
                <a:r>
                  <a:rPr lang="zh-CN"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sz="20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5671185" algn="l"/>
                  </a:tabLst>
                </a:pPr>
                <a:r>
                  <a:rPr lang="zh-CN" altLang="zh-CN" sz="2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-10cm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25cm</a:t>
                </a:r>
                <a:r>
                  <a:rPr lang="zh-CN" altLang="zh-CN"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08689"/>
              </a:xfrm>
              <a:blipFill>
                <a:blip r:embed="rId2"/>
                <a:stretch>
                  <a:fillRect l="-531" r="-584" b="-742"/>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2" y="908720"/>
            <a:ext cx="618725" cy="220479"/>
          </a:xfrm>
          <a:prstGeom prst="rect">
            <a:avLst/>
          </a:prstGeom>
        </p:spPr>
      </p:pic>
      <p:pic>
        <p:nvPicPr>
          <p:cNvPr id="4" name="图片 3"/>
          <p:cNvPicPr>
            <a:picLocks noChangeAspect="1"/>
          </p:cNvPicPr>
          <p:nvPr/>
        </p:nvPicPr>
        <p:blipFill>
          <a:blip r:embed="rId4"/>
          <a:stretch>
            <a:fillRect/>
          </a:stretch>
        </p:blipFill>
        <p:spPr>
          <a:xfrm>
            <a:off x="4655046" y="4437112"/>
            <a:ext cx="2286799" cy="2160240"/>
          </a:xfrm>
          <a:prstGeom prst="rect">
            <a:avLst/>
          </a:prstGeom>
        </p:spPr>
      </p:pic>
    </p:spTree>
    <p:extLst>
      <p:ext uri="{BB962C8B-B14F-4D97-AF65-F5344CB8AC3E}">
        <p14:creationId xmlns:p14="http://schemas.microsoft.com/office/powerpoint/2010/main" val="1406759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的改进与</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创新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89927;FounderCES"/>
          <p:cNvPicPr/>
          <p:nvPr/>
        </p:nvPicPr>
        <p:blipFill>
          <a:blip r:embed="rId2"/>
          <a:stretch>
            <a:fillRect/>
          </a:stretch>
        </p:blipFill>
        <p:spPr>
          <a:xfrm>
            <a:off x="360854" y="909265"/>
            <a:ext cx="912495" cy="32004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495349272"/>
              </p:ext>
            </p:extLst>
          </p:nvPr>
        </p:nvGraphicFramePr>
        <p:xfrm>
          <a:off x="360855" y="1484784"/>
          <a:ext cx="11468704" cy="4869180"/>
        </p:xfrm>
        <a:graphic>
          <a:graphicData uri="http://schemas.openxmlformats.org/drawingml/2006/table">
            <a:tbl>
              <a:tblPr firstRow="1" firstCol="1" bandRow="1"/>
              <a:tblGrid>
                <a:gridCol w="1053831">
                  <a:extLst>
                    <a:ext uri="{9D8B030D-6E8A-4147-A177-3AD203B41FA5}">
                      <a16:colId xmlns:a16="http://schemas.microsoft.com/office/drawing/2014/main" val="1645768476"/>
                    </a:ext>
                  </a:extLst>
                </a:gridCol>
                <a:gridCol w="10414873">
                  <a:extLst>
                    <a:ext uri="{9D8B030D-6E8A-4147-A177-3AD203B41FA5}">
                      <a16:colId xmlns:a16="http://schemas.microsoft.com/office/drawing/2014/main" val="171417674"/>
                    </a:ext>
                  </a:extLst>
                </a:gridCol>
              </a:tblGrid>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创新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利用改变相同水平距离的方法找落点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确定小球在不同水平位置处对应的竖直位置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99696637"/>
                  </a:ext>
                </a:extLst>
              </a:tr>
              <a:tr h="0">
                <a:tc>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器材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创新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用频闪照相记录物体在几个闪光时刻的位置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代替铅笔描迹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用频闪照片代替坐标纸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使数据分析更方便</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46216792"/>
                  </a:ext>
                </a:extLst>
              </a:tr>
            </a:tbl>
          </a:graphicData>
        </a:graphic>
      </p:graphicFrame>
      <p:pic>
        <p:nvPicPr>
          <p:cNvPr id="6" name="fw407.jpg"/>
          <p:cNvPicPr/>
          <p:nvPr/>
        </p:nvPicPr>
        <p:blipFill>
          <a:blip r:embed="rId3"/>
          <a:stretch>
            <a:fillRect/>
          </a:stretch>
        </p:blipFill>
        <p:spPr>
          <a:xfrm>
            <a:off x="4871070" y="4005064"/>
            <a:ext cx="2219960" cy="1236980"/>
          </a:xfrm>
          <a:prstGeom prst="rect">
            <a:avLst/>
          </a:prstGeom>
        </p:spPr>
      </p:pic>
      <p:pic>
        <p:nvPicPr>
          <p:cNvPr id="7" name="fw408.jpg"/>
          <p:cNvPicPr/>
          <p:nvPr/>
        </p:nvPicPr>
        <p:blipFill>
          <a:blip r:embed="rId4"/>
          <a:stretch>
            <a:fillRect/>
          </a:stretch>
        </p:blipFill>
        <p:spPr>
          <a:xfrm>
            <a:off x="4895576" y="1628800"/>
            <a:ext cx="2122200" cy="1224136"/>
          </a:xfrm>
          <a:prstGeom prst="rect">
            <a:avLst/>
          </a:prstGeom>
        </p:spPr>
      </p:pic>
    </p:spTree>
    <p:extLst>
      <p:ext uri="{BB962C8B-B14F-4D97-AF65-F5344CB8AC3E}">
        <p14:creationId xmlns:p14="http://schemas.microsoft.com/office/powerpoint/2010/main" val="2594000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4280341387"/>
              </p:ext>
            </p:extLst>
          </p:nvPr>
        </p:nvGraphicFramePr>
        <p:xfrm>
          <a:off x="334567" y="1124744"/>
          <a:ext cx="11521280" cy="4774159"/>
        </p:xfrm>
        <a:graphic>
          <a:graphicData uri="http://schemas.openxmlformats.org/drawingml/2006/table">
            <a:tbl>
              <a:tblPr firstRow="1" firstCol="1" bandRow="1"/>
              <a:tblGrid>
                <a:gridCol w="1080119">
                  <a:extLst>
                    <a:ext uri="{9D8B030D-6E8A-4147-A177-3AD203B41FA5}">
                      <a16:colId xmlns:a16="http://schemas.microsoft.com/office/drawing/2014/main" val="57064318"/>
                    </a:ext>
                  </a:extLst>
                </a:gridCol>
                <a:gridCol w="10441161">
                  <a:extLst>
                    <a:ext uri="{9D8B030D-6E8A-4147-A177-3AD203B41FA5}">
                      <a16:colId xmlns:a16="http://schemas.microsoft.com/office/drawing/2014/main" val="911467071"/>
                    </a:ext>
                  </a:extLst>
                </a:gridCol>
              </a:tblGrid>
              <a:tr h="3128239">
                <a:tc rowSpan="2">
                  <a:txBody>
                    <a:bodyPr/>
                    <a:lstStyle/>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器材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创新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利用光电门传感器和碰撞传感器可测得小球的水平初速度和飞行时间</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底板上的标尺可以测得水平位移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089" marR="80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36797239"/>
                  </a:ext>
                </a:extLst>
              </a:tr>
              <a:tr h="1397724">
                <a:tc vMerge="1">
                  <a:txBody>
                    <a:bodyPr/>
                    <a:lstStyle/>
                    <a:p>
                      <a:endParaRPr lang="zh-CN" altLang="en-US"/>
                    </a:p>
                  </a:txBody>
                  <a:tcPr/>
                </a:tc>
                <a:tc>
                  <a:txBody>
                    <a:bodyPr/>
                    <a:lstStyle/>
                    <a:p>
                      <a:pPr algn="just" hangingPunct="0">
                        <a:lnSpc>
                          <a:spcPct val="150000"/>
                        </a:lnSpc>
                        <a:spcAft>
                          <a:spcPts val="0"/>
                        </a:spcAft>
                        <a:tabLst>
                          <a:tab pos="567118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567118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压强差恒定的喷水法获得平抛运动的轨迹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089" marR="80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84620201"/>
                  </a:ext>
                </a:extLst>
              </a:tr>
            </a:tbl>
          </a:graphicData>
        </a:graphic>
      </p:graphicFrame>
      <p:pic>
        <p:nvPicPr>
          <p:cNvPr id="5" name="fw406.jpg"/>
          <p:cNvPicPr/>
          <p:nvPr/>
        </p:nvPicPr>
        <p:blipFill>
          <a:blip r:embed="rId2"/>
          <a:stretch>
            <a:fillRect/>
          </a:stretch>
        </p:blipFill>
        <p:spPr>
          <a:xfrm>
            <a:off x="4871070" y="1340768"/>
            <a:ext cx="1598298" cy="1440160"/>
          </a:xfrm>
          <a:prstGeom prst="rect">
            <a:avLst/>
          </a:prstGeom>
        </p:spPr>
      </p:pic>
      <p:pic>
        <p:nvPicPr>
          <p:cNvPr id="6" name="fw409.jpg"/>
          <p:cNvPicPr/>
          <p:nvPr/>
        </p:nvPicPr>
        <p:blipFill>
          <a:blip r:embed="rId3"/>
          <a:stretch>
            <a:fillRect/>
          </a:stretch>
        </p:blipFill>
        <p:spPr>
          <a:xfrm>
            <a:off x="5519142" y="4365104"/>
            <a:ext cx="544649" cy="1080120"/>
          </a:xfrm>
          <a:prstGeom prst="rect">
            <a:avLst/>
          </a:prstGeom>
        </p:spPr>
      </p:pic>
    </p:spTree>
    <p:extLst>
      <p:ext uri="{BB962C8B-B14F-4D97-AF65-F5344CB8AC3E}">
        <p14:creationId xmlns:p14="http://schemas.microsoft.com/office/powerpoint/2010/main" val="39633712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小赞同学利用如图甲所示的装置探究平抛运动的特点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实验时将固定有白纸和复写纸的木板竖直放置在斜槽右侧的某位置，将小球从斜槽某一位置由静止释放，记录其在白纸上留下的痕迹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；然后依次将竖直木板水平向右移动相同的距离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，再将小球从斜槽同一位置由静止释放，并记录其在白纸上留下的痕迹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两点的竖直高度分别为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25.00cm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，根据以上点迹作出的轨迹如图乙所示，重力加速度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89942;FounderCES"/>
          <p:cNvPicPr/>
          <p:nvPr/>
        </p:nvPicPr>
        <p:blipFill>
          <a:blip r:embed="rId2"/>
          <a:stretch>
            <a:fillRect/>
          </a:stretch>
        </p:blipFill>
        <p:spPr>
          <a:xfrm>
            <a:off x="388979" y="903232"/>
            <a:ext cx="1031875" cy="332105"/>
          </a:xfrm>
          <a:prstGeom prst="rect">
            <a:avLst/>
          </a:prstGeom>
        </p:spPr>
      </p:pic>
      <p:pic>
        <p:nvPicPr>
          <p:cNvPr id="4" name="图片 3"/>
          <p:cNvPicPr>
            <a:picLocks noChangeAspect="1"/>
          </p:cNvPicPr>
          <p:nvPr/>
        </p:nvPicPr>
        <p:blipFill>
          <a:blip r:embed="rId3"/>
          <a:stretch>
            <a:fillRect/>
          </a:stretch>
        </p:blipFill>
        <p:spPr>
          <a:xfrm>
            <a:off x="3862957" y="4185658"/>
            <a:ext cx="4306437" cy="2339686"/>
          </a:xfrm>
          <a:prstGeom prst="rect">
            <a:avLst/>
          </a:prstGeom>
        </p:spPr>
      </p:pic>
    </p:spTree>
    <p:extLst>
      <p:ext uri="{BB962C8B-B14F-4D97-AF65-F5344CB8AC3E}">
        <p14:creationId xmlns:p14="http://schemas.microsoft.com/office/powerpoint/2010/main" val="3055375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0774"/>
            <a:ext cx="11485848" cy="2862322"/>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可以选轻塑料球进行实验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组装图甲的装置时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应调整斜槽的末端水平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斜槽必须光滑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不需要每次将木板平移相同的距离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也可求出小球做平抛运动的初速度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7391350" y="1521366"/>
            <a:ext cx="3816424" cy="2073462"/>
          </a:xfrm>
          <a:prstGeom prst="rect">
            <a:avLst/>
          </a:prstGeom>
        </p:spPr>
      </p:pic>
      <p:sp>
        <p:nvSpPr>
          <p:cNvPr id="5" name="矩形 4"/>
          <p:cNvSpPr/>
          <p:nvPr/>
        </p:nvSpPr>
        <p:spPr>
          <a:xfrm>
            <a:off x="3934966" y="1521366"/>
            <a:ext cx="389850" cy="461665"/>
          </a:xfrm>
          <a:prstGeom prst="rect">
            <a:avLst/>
          </a:prstGeom>
        </p:spPr>
        <p:txBody>
          <a:bodyPr wrap="none">
            <a:spAutoFit/>
          </a:bodyPr>
          <a:lstStyle/>
          <a:p>
            <a:r>
              <a:rPr lang="en-US" altLang="zh-CN" sz="2400" dirty="0"/>
              <a:t>B</a:t>
            </a:r>
            <a:endParaRPr lang="zh-CN" altLang="en-US" dirty="0"/>
          </a:p>
        </p:txBody>
      </p:sp>
    </p:spTree>
    <p:extLst>
      <p:ext uri="{BB962C8B-B14F-4D97-AF65-F5344CB8AC3E}">
        <p14:creationId xmlns:p14="http://schemas.microsoft.com/office/powerpoint/2010/main" val="1949896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2644"/>
            <a:ext cx="11485848" cy="2308324"/>
          </a:xfrm>
        </p:spPr>
        <p:txBody>
          <a:bodyPr/>
          <a:lstStyle/>
          <a:p>
            <a:pPr hangingPunct="0">
              <a:spcAft>
                <a:spcPts val="0"/>
              </a:spcAft>
              <a:tabLst>
                <a:tab pos="5671185" algn="l"/>
              </a:tabLst>
            </a:pPr>
            <a:r>
              <a:rPr lang="en-US"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应选</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密度大的小钢球进行实验</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以减小阻力的影响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组装图甲的装置时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应调整斜槽的末端水平</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从而保证初速度水平</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斜槽光滑与否对实验无影响</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实验时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每次将木板平移相同的距离</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以确保相邻两点的时间间隔相等</a:t>
            </a:r>
            <a:r>
              <a:rPr lang="zh-CN" altLang="zh-CN" b="1" u="wavy" dirty="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FF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才能求出小球做平抛运动的初速度</a:t>
            </a:r>
            <a:r>
              <a:rPr lang="zh-CN" altLang="zh-CN" b="1" u="wavy" dirty="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048281"/>
            <a:ext cx="792088" cy="282256"/>
          </a:xfrm>
          <a:prstGeom prst="rect">
            <a:avLst/>
          </a:prstGeom>
        </p:spPr>
      </p:pic>
      <p:pic>
        <p:nvPicPr>
          <p:cNvPr id="4" name="箭头右.eps" descr="id:2147489970;FounderCES"/>
          <p:cNvPicPr/>
          <p:nvPr/>
        </p:nvPicPr>
        <p:blipFill>
          <a:blip r:embed="rId3"/>
          <a:stretch>
            <a:fillRect/>
          </a:stretch>
        </p:blipFill>
        <p:spPr>
          <a:xfrm>
            <a:off x="2278782" y="2992695"/>
            <a:ext cx="377190" cy="296545"/>
          </a:xfrm>
          <a:prstGeom prst="rect">
            <a:avLst/>
          </a:prstGeom>
        </p:spPr>
      </p:pic>
      <p:sp>
        <p:nvSpPr>
          <p:cNvPr id="6" name="矩形 5"/>
          <p:cNvSpPr/>
          <p:nvPr/>
        </p:nvSpPr>
        <p:spPr>
          <a:xfrm>
            <a:off x="2889245" y="3109864"/>
            <a:ext cx="4362092" cy="646331"/>
          </a:xfrm>
          <a:prstGeom prst="rect">
            <a:avLst/>
          </a:prstGeom>
        </p:spPr>
        <p:txBody>
          <a:bodyPr wrap="none">
            <a:spAutoFit/>
          </a:bodyPr>
          <a:lstStyle/>
          <a:p>
            <a:pPr algn="just">
              <a:lnSpc>
                <a:spcPct val="150000"/>
              </a:lnSpc>
              <a:spcAft>
                <a:spcPts val="0"/>
              </a:spcAft>
              <a:tabLst>
                <a:tab pos="5671185" algn="l"/>
              </a:tabLst>
            </a:pPr>
            <a:r>
              <a:rPr lang="zh-CN" altLang="zh-CN" sz="2400" dirty="0">
                <a:solidFill>
                  <a:srgbClr val="00AEEF"/>
                </a:solidFill>
                <a:ea typeface="楷体" panose="02010609060101010101" pitchFamily="49" charset="-122"/>
                <a:cs typeface="Times New Roman" panose="02020603050405020304" pitchFamily="18" charset="0"/>
              </a:rPr>
              <a:t>水平方向小球做匀速直线运动</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4439022" y="3956191"/>
            <a:ext cx="3816424" cy="2073462"/>
          </a:xfrm>
          <a:prstGeom prst="rect">
            <a:avLst/>
          </a:prstGeom>
        </p:spPr>
      </p:pic>
    </p:spTree>
    <p:extLst>
      <p:ext uri="{BB962C8B-B14F-4D97-AF65-F5344CB8AC3E}">
        <p14:creationId xmlns:p14="http://schemas.microsoft.com/office/powerpoint/2010/main" val="37417650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）由图乙及题中数据可知相邻两点的时间间隔为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，小球离开斜槽末端的速度大小为</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点时的速度大小为</a:t>
            </a:r>
            <a:r>
              <a:rPr lang="zh-CN" altLang="zh-CN" b="1" i="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78982" y="1949594"/>
            <a:ext cx="3816424" cy="2073462"/>
          </a:xfrm>
          <a:prstGeom prst="rect">
            <a:avLst/>
          </a:prstGeom>
        </p:spPr>
      </p:pic>
      <p:sp>
        <p:nvSpPr>
          <p:cNvPr id="5" name="矩形 4"/>
          <p:cNvSpPr/>
          <p:nvPr/>
        </p:nvSpPr>
        <p:spPr>
          <a:xfrm>
            <a:off x="8183438" y="805969"/>
            <a:ext cx="569387" cy="461665"/>
          </a:xfrm>
          <a:prstGeom prst="rect">
            <a:avLst/>
          </a:prstGeom>
        </p:spPr>
        <p:txBody>
          <a:bodyPr wrap="none">
            <a:spAutoFit/>
          </a:bodyPr>
          <a:lstStyle/>
          <a:p>
            <a:r>
              <a:rPr lang="en-US" altLang="zh-CN" sz="2400" dirty="0"/>
              <a:t>0.1</a:t>
            </a:r>
            <a:endParaRPr lang="zh-CN" altLang="en-US" dirty="0"/>
          </a:p>
        </p:txBody>
      </p:sp>
      <p:sp>
        <p:nvSpPr>
          <p:cNvPr id="7" name="矩形 6"/>
          <p:cNvSpPr/>
          <p:nvPr/>
        </p:nvSpPr>
        <p:spPr>
          <a:xfrm>
            <a:off x="2926854" y="1387542"/>
            <a:ext cx="569387" cy="461665"/>
          </a:xfrm>
          <a:prstGeom prst="rect">
            <a:avLst/>
          </a:prstGeom>
        </p:spPr>
        <p:txBody>
          <a:bodyPr wrap="none">
            <a:spAutoFit/>
          </a:bodyPr>
          <a:lstStyle/>
          <a:p>
            <a:r>
              <a:rPr lang="en-US" altLang="zh-CN" sz="2400" dirty="0"/>
              <a:t>1.5</a:t>
            </a:r>
            <a:endParaRPr lang="zh-CN" altLang="en-US" dirty="0"/>
          </a:p>
        </p:txBody>
      </p:sp>
      <p:sp>
        <p:nvSpPr>
          <p:cNvPr id="9" name="矩形 8"/>
          <p:cNvSpPr/>
          <p:nvPr/>
        </p:nvSpPr>
        <p:spPr>
          <a:xfrm>
            <a:off x="8752825" y="1267634"/>
            <a:ext cx="569387" cy="646331"/>
          </a:xfrm>
          <a:prstGeom prst="rect">
            <a:avLst/>
          </a:prstGeom>
        </p:spPr>
        <p:txBody>
          <a:bodyPr wrap="none">
            <a:spAutoFit/>
          </a:bodyPr>
          <a:lstStyle/>
          <a:p>
            <a:pPr algn="just">
              <a:lnSpc>
                <a:spcPct val="150000"/>
              </a:lnSpc>
              <a:spcAft>
                <a:spcPts val="0"/>
              </a:spcAft>
              <a:tabLst>
                <a:tab pos="5671185" algn="l"/>
              </a:tabLst>
            </a:pPr>
            <a:r>
              <a:rPr lang="en-US" altLang="zh-CN" sz="2400" dirty="0">
                <a:cs typeface="Times New Roman" panose="02020603050405020304" pitchFamily="18" charset="0"/>
              </a:rPr>
              <a:t>2.5</a:t>
            </a:r>
            <a:endParaRPr lang="zh-CN" altLang="zh-CN" sz="1050" dirty="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3861048"/>
                <a:ext cx="11485848" cy="269740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竖直方向的运动规律有</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0.1s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水平方向有</a:t>
                </a:r>
                <a:r>
                  <a:rPr lang="en-US" altLang="zh-CN" b="1" i="1" dirty="0">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1.5m/s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小球到达</a:t>
                </a:r>
                <a:r>
                  <a:rPr lang="en-US" altLang="zh-CN"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竖直方向的速度为</a:t>
                </a:r>
                <a:r>
                  <a:rPr lang="en-US" altLang="zh-CN"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𝒚</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𝑨𝑪</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2m/s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根据速度的合成法则有</a:t>
                </a:r>
                <a:r>
                  <a:rPr lang="en-US" altLang="zh-CN" b="1" i="1" dirty="0" err="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𝑩𝒚</m:t>
                            </m:r>
                          </m:sub>
                          <m:sup>
                            <m:r>
                              <a:rPr lang="en-US" altLang="zh-CN" b="1" i="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e>
                    </m:rad>
                  </m:oMath>
                </a14:m>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5m/s</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3861048"/>
                <a:ext cx="11485848" cy="2697405"/>
              </a:xfrm>
              <a:prstGeom prst="rect">
                <a:avLst/>
              </a:prstGeom>
              <a:blipFill>
                <a:blip r:embed="rId3"/>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24解析.eps" descr="id:2147489445;FounderCES"/>
          <p:cNvPicPr/>
          <p:nvPr/>
        </p:nvPicPr>
        <p:blipFill>
          <a:blip r:embed="rId4"/>
          <a:stretch>
            <a:fillRect/>
          </a:stretch>
        </p:blipFill>
        <p:spPr>
          <a:xfrm>
            <a:off x="478583" y="4163209"/>
            <a:ext cx="792088" cy="282256"/>
          </a:xfrm>
          <a:prstGeom prst="rect">
            <a:avLst/>
          </a:prstGeom>
        </p:spPr>
      </p:pic>
    </p:spTree>
    <p:extLst>
      <p:ext uri="{BB962C8B-B14F-4D97-AF65-F5344CB8AC3E}">
        <p14:creationId xmlns:p14="http://schemas.microsoft.com/office/powerpoint/2010/main" val="3062312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6718"/>
            <a:ext cx="11485848" cy="2862322"/>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思路与操作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把复杂的曲线运动分解为不同方向上两个相对简单的直线运动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由于物体是沿着水平方向抛出的，在运动过程中只受到竖直向下的重力作用，所以可尝试将平抛运动分解为水平方向的分运动和竖直方向的分运动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409;FounderCES"/>
          <p:cNvPicPr/>
          <p:nvPr/>
        </p:nvPicPr>
        <p:blipFill>
          <a:blip r:embed="rId2"/>
          <a:stretch>
            <a:fillRect/>
          </a:stretch>
        </p:blipFill>
        <p:spPr>
          <a:xfrm>
            <a:off x="360854" y="1069285"/>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探究平抛运动竖直分运动的特点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按图示装置进行实验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小钢球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位于相同高度处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小锤击打弹性金属片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受到小锤的击打，向前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钢球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，使小钢球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具有水平方向的初速度，从而做平抛运动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松开小钢球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，使其自由下落，做自由落体运动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仔细观察可知，不管两个小钢球距地面的高度为多大，或小锤击打金属片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的力有多大（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小锤击打金属片的力越大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小钢球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水平抛出的初速度越大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），两球每次都同时落地，说明两球在空中运动的时间相等，即做平抛运动的物体在竖直方向上的分运动是自由落体运动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做平抛运动的物体在竖直方向上做自由落体运动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y781a.jpg" descr="id:2147489800;FounderCES"/>
          <p:cNvPicPr/>
          <p:nvPr/>
        </p:nvPicPr>
        <p:blipFill>
          <a:blip r:embed="rId2"/>
          <a:stretch>
            <a:fillRect/>
          </a:stretch>
        </p:blipFill>
        <p:spPr>
          <a:xfrm>
            <a:off x="9191550" y="1412776"/>
            <a:ext cx="2525552" cy="1872208"/>
          </a:xfrm>
          <a:prstGeom prst="rect">
            <a:avLst/>
          </a:prstGeom>
        </p:spPr>
      </p:pic>
    </p:spTree>
    <p:extLst>
      <p:ext uri="{BB962C8B-B14F-4D97-AF65-F5344CB8AC3E}">
        <p14:creationId xmlns:p14="http://schemas.microsoft.com/office/powerpoint/2010/main" val="3023986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探究平抛运动水平分运动的特点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在如图所示的实验装置中，两个相同的弧形轨道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，上端分别装有电磁铁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的高度，使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将小铁球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分别吸在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上，然后切断电源，使两球以相同的初速度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分别同时从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的末端水平射出，其中与轨道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相切的水平面光滑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发现两球在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球落地时相遇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只增大或减小轨道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的高度再进行实验，结果两球总是在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球落地时相遇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y782.jpg" descr="id:2147489807;FounderCES"/>
          <p:cNvPicPr/>
          <p:nvPr/>
        </p:nvPicPr>
        <p:blipFill>
          <a:blip r:embed="rId2"/>
          <a:stretch>
            <a:fillRect/>
          </a:stretch>
        </p:blipFill>
        <p:spPr>
          <a:xfrm>
            <a:off x="4727054" y="3212976"/>
            <a:ext cx="2493645" cy="1841500"/>
          </a:xfrm>
          <a:prstGeom prst="rect">
            <a:avLst/>
          </a:prstGeom>
        </p:spPr>
      </p:pic>
    </p:spTree>
    <p:extLst>
      <p:ext uri="{BB962C8B-B14F-4D97-AF65-F5344CB8AC3E}">
        <p14:creationId xmlns:p14="http://schemas.microsoft.com/office/powerpoint/2010/main" val="707286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988840"/>
            <a:ext cx="11485848" cy="2238241"/>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只改变轨道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的高度，相当于只改变</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球做平抛运动的竖直高度，发现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两球总是在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球落地时相遇，即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球在水平方向上的运动不因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球在竖直方向上运动时间的长短而改变，总是和在水平面上做匀速直线运动的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球完全相同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做平抛运动的物体在水平方向上做匀速直线运动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8026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82702"/>
            <a:ext cx="11485848" cy="2862322"/>
          </a:xfrm>
        </p:spPr>
        <p:txBody>
          <a:bodyPr/>
          <a:lstStyle/>
          <a:p>
            <a:pPr hangingPunct="0">
              <a:spcAft>
                <a:spcPts val="0"/>
              </a:spcAft>
              <a:tabLst>
                <a:tab pos="567118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其他</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实验方案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频闪照相法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利用频闪照相机得到物体做平抛运动与自由落体运动对比的频闪照片，如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89814;FounderCES"/>
          <p:cNvPicPr/>
          <p:nvPr/>
        </p:nvPicPr>
        <p:blipFill>
          <a:blip r:embed="rId2"/>
          <a:stretch>
            <a:fillRect/>
          </a:stretch>
        </p:blipFill>
        <p:spPr>
          <a:xfrm>
            <a:off x="406575" y="980729"/>
            <a:ext cx="1152128" cy="306112"/>
          </a:xfrm>
          <a:prstGeom prst="rect">
            <a:avLst/>
          </a:prstGeom>
        </p:spPr>
      </p:pic>
      <p:pic>
        <p:nvPicPr>
          <p:cNvPr id="5" name="xy783.jpg" descr="id:2147489821;FounderCES"/>
          <p:cNvPicPr/>
          <p:nvPr/>
        </p:nvPicPr>
        <p:blipFill>
          <a:blip r:embed="rId3"/>
          <a:stretch>
            <a:fillRect/>
          </a:stretch>
        </p:blipFill>
        <p:spPr>
          <a:xfrm>
            <a:off x="5231110" y="3861048"/>
            <a:ext cx="1579245" cy="1937385"/>
          </a:xfrm>
          <a:prstGeom prst="rect">
            <a:avLst/>
          </a:prstGeom>
        </p:spPr>
      </p:pic>
    </p:spTree>
    <p:extLst>
      <p:ext uri="{BB962C8B-B14F-4D97-AF65-F5344CB8AC3E}">
        <p14:creationId xmlns:p14="http://schemas.microsoft.com/office/powerpoint/2010/main" val="1747697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14983"/>
            <a:ext cx="11485848" cy="5078313"/>
          </a:xfrm>
        </p:spPr>
        <p:txBody>
          <a:bodyPr/>
          <a:lstStyle/>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在竖直方向上，两球经过相等的时间，下落相同的高度，即在竖直方向上的运动是相同的，都是自由落体运动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在水平方向上，做平抛运动的小球经过相等的时间，前进的距离相同，即该小球在水平方向上的运动是匀速直线运动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水平方向：初速度为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，物体不受力，即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，物体由于惯性而做匀速直线运动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竖直方向：初速度为零，物体受重力作用，即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自由落体</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540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描迹法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通过实验进一步明确平抛运动是竖直方向上的自由落体运动和水平方向上的匀速直线运动的合运动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）实验设计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利用实验室的器材装配如图所示的装置，使小钢球由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斜槽上滚下，通过斜槽末端飞出后做平抛运动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如果每次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小钢球从斜槽上同一位置滚下，小钢球在空中做平抛运动的轨迹是一定的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设法用铅笔描出小钢球经过的位置，并多次实验，记录在竖直固定的坐标纸上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将小钢球经过的多个位置用平滑曲线连起来，就得到了小钢球做平抛运动的轨迹</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y784b.jpg" descr="id:2147489828;FounderCES"/>
          <p:cNvPicPr/>
          <p:nvPr/>
        </p:nvPicPr>
        <p:blipFill>
          <a:blip r:embed="rId2"/>
          <a:stretch>
            <a:fillRect/>
          </a:stretch>
        </p:blipFill>
        <p:spPr>
          <a:xfrm>
            <a:off x="8975526" y="2852936"/>
            <a:ext cx="2668270" cy="1614805"/>
          </a:xfrm>
          <a:prstGeom prst="rect">
            <a:avLst/>
          </a:prstGeom>
        </p:spPr>
      </p:pic>
    </p:spTree>
    <p:extLst>
      <p:ext uri="{BB962C8B-B14F-4D97-AF65-F5344CB8AC3E}">
        <p14:creationId xmlns:p14="http://schemas.microsoft.com/office/powerpoint/2010/main" val="381582429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625</TotalTime>
  <Words>2119</Words>
  <Application>Microsoft Office PowerPoint</Application>
  <PresentationFormat>自定义</PresentationFormat>
  <Paragraphs>144</Paragraphs>
  <Slides>28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577</cp:revision>
  <dcterms:created xsi:type="dcterms:W3CDTF">2020-11-06T05:24:00Z</dcterms:created>
  <dcterms:modified xsi:type="dcterms:W3CDTF">2025-11-02T03:08:24Z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